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75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A"/>
    <a:srgbClr val="E9AF00"/>
    <a:srgbClr val="056895"/>
    <a:srgbClr val="434343"/>
    <a:srgbClr val="3F3F3F"/>
    <a:srgbClr val="D9D9D9"/>
    <a:srgbClr val="0156B3"/>
    <a:srgbClr val="2E2E2E"/>
    <a:srgbClr val="CEEFFE"/>
    <a:srgbClr val="F6D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Styl pośredni 4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14" autoAdjust="0"/>
    <p:restoredTop sz="96357" autoAdjust="0"/>
  </p:normalViewPr>
  <p:slideViewPr>
    <p:cSldViewPr snapToGrid="0">
      <p:cViewPr>
        <p:scale>
          <a:sx n="134" d="100"/>
          <a:sy n="134" d="100"/>
        </p:scale>
        <p:origin x="-6590" y="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D25F0-EF64-4862-9D46-FF14568B2A22}" type="datetimeFigureOut">
              <a:rPr lang="pl-PL" smtClean="0"/>
              <a:t>18.04.2023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7F0421-D083-44EB-98E0-BE5B8B9D6E90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04099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7F0421-D083-44EB-98E0-BE5B8B9D6E90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8181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5C654A-7462-412E-949A-D37B708DC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86A8DA0-63E4-41DD-AE24-459FE1B771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DC90845-5379-4E6E-A3E4-343E886BA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7DBC5-275E-4E52-A333-B8011180822A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2D1A389-7520-4787-B21B-F35C09BC8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FF9A86A-380A-4F69-8629-7AB4BC1AA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5097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854F71-6C46-48DE-BF96-64847A0FE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747EDEB-EDDA-46CF-BE7A-48135C0952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3C1CC32-CC29-4936-9250-8A01E1810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16D45-4D48-4444-B28D-9AEC9DE926A7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CCB996-981F-4BA2-AE27-C26DA1B7A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B15FF33-C6AA-43CF-91D3-FACB188C8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55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8267DD4-9B20-4DD5-9041-F87AB901B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3BCBBF2-CFA4-4D1F-8E35-94AB0FBC49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33A1594-CC5C-40E3-8041-2B9037F8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1DA1D-0726-4823-8199-D63C21AC1032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1A8104B-5964-484D-8865-59A81B329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0777397-FF3F-47CF-AE0C-CB17D32D7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29606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0D09FF-DB22-4600-9E00-DFA67D315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F81E63-92F1-4BAB-A168-98FF0E101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9A07A08-8A33-4336-ADB2-E05D7364A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68E30-706C-40AA-B739-EBEB58E52A74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BF5B3C7-B27E-421C-8535-229C28F54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F857A34-0F55-4D9A-96B2-745F801CF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63932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42DE21-4949-4C98-A156-99EB969F0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1C0BCDD-3298-42F4-9131-5EDE8935A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ACAB155-147D-44C0-AF61-63B45B48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AF75C-C4D6-4A36-8785-2646D9F4CC58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D55A58D-3D1F-48D7-BA6E-FA0208F63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755E78-8A8A-4C3B-B7C7-35C3ED9A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6762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653D6D-1F6E-4397-9B99-9A27079CC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1812185-E532-4868-9F70-0B061FED7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719DE3B-05FF-4C56-80A2-B5931BBBC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57CEF5E-3EBE-4A78-B826-50E4B385A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9ADFF-E70A-4ECE-877D-B92C5DB182D8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7A74E2B-6A39-4CCB-AC13-67EECC7E5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E74C83D-7C5A-41B9-830C-983CF8F68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9983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C7F00F-689F-49D7-9981-9F32E9113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DC465E9-D84B-423E-824C-804906E38D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BA657B3-5A59-40CC-A9F4-CF7172B2C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76B32195-2126-444E-A8C4-C8F36BB511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5C9E5363-6BF2-4E88-9036-35830FA7EA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B220DE4-94A1-4151-ADA0-A9CC9E629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3DEF3-8632-4401-99E7-108AA2D99CB9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60DF5EDE-BF2B-42A2-9072-5A241CE35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7B11D6EB-32C3-4019-8E5E-7C696221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52485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51C7A3-8D98-45BF-9F92-117363D52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6C95DD79-6E85-4AE1-BC1A-455AB5EA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BD004-28DB-47A4-8DC9-1E30C825EDF8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0A68F9C9-43F8-49EA-8A37-A6F7692D9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3666F50-6589-484B-AB7B-D8B11D00A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412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4CD5E1AC-67D9-42F4-AAE3-277B6265D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C9A2D-591B-4982-BB83-D5483AD38655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0D2170D-FC00-49A8-9005-2987C2E3D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65A20D9-391A-4094-9B5E-63B4E1E21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4218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DCD9482-032C-4E10-BF1B-0D9AA5233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8A01EDC-AA49-48E3-9114-DA99D7889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6345E25F-CAF1-40EE-931C-7FE4995BE5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A8929AF-65B0-4CB1-907A-CFD8D69B9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63492-98E7-4FE9-9BF0-A8A117A4D33E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D513270-916E-47A1-9148-8CA818C13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5E2C30E-4F2D-4668-9253-22BFCA33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0769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E2E295-1D79-4050-9F18-8FB16CCAE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A5FD279-C98B-4235-BA9E-A617033924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C3F55053-878B-4B6E-94A4-78388B9342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67E9EAC-0CA0-4457-93AF-B817332BA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24B0-E727-4F58-89C9-8AD5D046984C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A9A643D-012E-4491-8803-88AD30B4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D55343D6-C2A5-4C35-B633-831F9198A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482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6FFC136B-4849-407D-84BF-661C910F4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AB89E4B-212C-4023-A672-B9503E439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9E3D7EB-84EF-4532-8A6A-61DEE63069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98EA7-C243-4C70-94F9-CBA7BC02D6CD}" type="datetime1">
              <a:rPr lang="pl-PL" smtClean="0"/>
              <a:t>18.04.2023</a:t>
            </a:fld>
            <a:endParaRPr lang="pl-PL" dirty="0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6A5E0AC-2413-4509-9B95-EB4766C1E0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08055C1-563E-49E1-9100-5AD20423EA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12C92-3F2D-4579-94BA-90FAD1B0896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725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rostokąt 17">
            <a:extLst>
              <a:ext uri="{FF2B5EF4-FFF2-40B4-BE49-F238E27FC236}">
                <a16:creationId xmlns:a16="http://schemas.microsoft.com/office/drawing/2014/main" id="{F7D14FE8-B61A-44F3-95C4-D772734BAF21}"/>
              </a:ext>
            </a:extLst>
          </p:cNvPr>
          <p:cNvSpPr/>
          <p:nvPr/>
        </p:nvSpPr>
        <p:spPr>
          <a:xfrm>
            <a:off x="1150564" y="2765005"/>
            <a:ext cx="2669864" cy="2179639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  <a:prstDash val="dash"/>
              </a:ln>
            </a:endParaRPr>
          </a:p>
        </p:txBody>
      </p:sp>
      <p:grpSp>
        <p:nvGrpSpPr>
          <p:cNvPr id="129" name="Grupa 128">
            <a:extLst>
              <a:ext uri="{FF2B5EF4-FFF2-40B4-BE49-F238E27FC236}">
                <a16:creationId xmlns:a16="http://schemas.microsoft.com/office/drawing/2014/main" id="{1E206888-444B-490C-B287-6F17CD6D57A9}"/>
              </a:ext>
            </a:extLst>
          </p:cNvPr>
          <p:cNvGrpSpPr/>
          <p:nvPr/>
        </p:nvGrpSpPr>
        <p:grpSpPr>
          <a:xfrm>
            <a:off x="64106" y="6396024"/>
            <a:ext cx="12192000" cy="478465"/>
            <a:chOff x="0" y="6379535"/>
            <a:chExt cx="12192000" cy="478465"/>
          </a:xfrm>
        </p:grpSpPr>
        <p:sp>
          <p:nvSpPr>
            <p:cNvPr id="131" name="Prostokąt 130">
              <a:extLst>
                <a:ext uri="{FF2B5EF4-FFF2-40B4-BE49-F238E27FC236}">
                  <a16:creationId xmlns:a16="http://schemas.microsoft.com/office/drawing/2014/main" id="{F0088658-9D1A-4A11-8DAA-E6EA0FA58024}"/>
                </a:ext>
              </a:extLst>
            </p:cNvPr>
            <p:cNvSpPr/>
            <p:nvPr/>
          </p:nvSpPr>
          <p:spPr>
            <a:xfrm>
              <a:off x="0" y="6379535"/>
              <a:ext cx="12192000" cy="478465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pic>
          <p:nvPicPr>
            <p:cNvPr id="133" name="Obraz 132" descr="Obraz zawierający rysunek&#10;&#10;Opis wygenerowany automatycznie">
              <a:extLst>
                <a:ext uri="{FF2B5EF4-FFF2-40B4-BE49-F238E27FC236}">
                  <a16:creationId xmlns:a16="http://schemas.microsoft.com/office/drawing/2014/main" id="{A91599B9-D95B-4B39-8660-3E8D0D3CFC8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162" t="7595" r="2273" b="8794"/>
            <a:stretch/>
          </p:blipFill>
          <p:spPr>
            <a:xfrm>
              <a:off x="47625" y="6419850"/>
              <a:ext cx="1423988" cy="400050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25" name="Prostokąt 24">
            <a:extLst>
              <a:ext uri="{FF2B5EF4-FFF2-40B4-BE49-F238E27FC236}">
                <a16:creationId xmlns:a16="http://schemas.microsoft.com/office/drawing/2014/main" id="{94007B9D-740D-469D-B7DC-5AEE1AFFC55E}"/>
              </a:ext>
            </a:extLst>
          </p:cNvPr>
          <p:cNvSpPr/>
          <p:nvPr/>
        </p:nvSpPr>
        <p:spPr>
          <a:xfrm>
            <a:off x="0" y="0"/>
            <a:ext cx="12192000" cy="4784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8" name="Tytuł 7">
            <a:extLst>
              <a:ext uri="{FF2B5EF4-FFF2-40B4-BE49-F238E27FC236}">
                <a16:creationId xmlns:a16="http://schemas.microsoft.com/office/drawing/2014/main" id="{E84117F0-7EF6-4A59-A782-7B54083DC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5102" y="689459"/>
            <a:ext cx="5094080" cy="545562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rgbClr val="0070C0"/>
                </a:solidFill>
                <a:latin typeface="+mn-lt"/>
              </a:rPr>
              <a:t>SYSTEM FUNCTIONALITY</a:t>
            </a:r>
          </a:p>
        </p:txBody>
      </p:sp>
      <p:sp>
        <p:nvSpPr>
          <p:cNvPr id="2" name="Prostokąt 1">
            <a:extLst>
              <a:ext uri="{FF2B5EF4-FFF2-40B4-BE49-F238E27FC236}">
                <a16:creationId xmlns:a16="http://schemas.microsoft.com/office/drawing/2014/main" id="{6BE6892E-AB95-4E9E-A9D8-8E81A4E2AC66}"/>
              </a:ext>
            </a:extLst>
          </p:cNvPr>
          <p:cNvSpPr/>
          <p:nvPr/>
        </p:nvSpPr>
        <p:spPr>
          <a:xfrm>
            <a:off x="8672855" y="1985768"/>
            <a:ext cx="1701550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WORK TIME RECORDING</a:t>
            </a:r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81D9627D-5FA5-4BB4-9F81-85FEBEA63120}"/>
              </a:ext>
            </a:extLst>
          </p:cNvPr>
          <p:cNvSpPr/>
          <p:nvPr/>
        </p:nvSpPr>
        <p:spPr>
          <a:xfrm>
            <a:off x="5880940" y="2587037"/>
            <a:ext cx="1933303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LAUCHING PRODUCTION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726B4313-4279-449F-857E-971485BF6C43}"/>
              </a:ext>
            </a:extLst>
          </p:cNvPr>
          <p:cNvSpPr/>
          <p:nvPr/>
        </p:nvSpPr>
        <p:spPr>
          <a:xfrm>
            <a:off x="4145102" y="1671726"/>
            <a:ext cx="895032" cy="4151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PRODUCTION ORDER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84CAD8BE-D217-46AE-A302-CDD349725EB1}"/>
              </a:ext>
            </a:extLst>
          </p:cNvPr>
          <p:cNvSpPr/>
          <p:nvPr/>
        </p:nvSpPr>
        <p:spPr>
          <a:xfrm>
            <a:off x="1150347" y="1655957"/>
            <a:ext cx="984605" cy="43644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OFFER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C88E8D6D-5777-4187-A109-8EE94CBCF970}"/>
              </a:ext>
            </a:extLst>
          </p:cNvPr>
          <p:cNvSpPr/>
          <p:nvPr/>
        </p:nvSpPr>
        <p:spPr>
          <a:xfrm>
            <a:off x="1812660" y="3512643"/>
            <a:ext cx="1515539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dirty="0"/>
              <a:t>TECHNOLOGY</a:t>
            </a: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94169B54-6A23-4F02-AFA4-A593BF5CF907}"/>
              </a:ext>
            </a:extLst>
          </p:cNvPr>
          <p:cNvSpPr/>
          <p:nvPr/>
        </p:nvSpPr>
        <p:spPr>
          <a:xfrm>
            <a:off x="1150347" y="1159354"/>
            <a:ext cx="984605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REQUEST FOR PROPOSAL</a:t>
            </a:r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C3E0EF56-46BD-494B-A2CB-4F7AD289C0E7}"/>
              </a:ext>
            </a:extLst>
          </p:cNvPr>
          <p:cNvSpPr/>
          <p:nvPr/>
        </p:nvSpPr>
        <p:spPr>
          <a:xfrm>
            <a:off x="1150347" y="681912"/>
            <a:ext cx="984605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CUSTOMERS</a:t>
            </a:r>
          </a:p>
        </p:txBody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A0E2B185-4734-44FF-B1B0-3EEDADA86D40}"/>
              </a:ext>
            </a:extLst>
          </p:cNvPr>
          <p:cNvSpPr/>
          <p:nvPr/>
        </p:nvSpPr>
        <p:spPr>
          <a:xfrm>
            <a:off x="1792218" y="2857864"/>
            <a:ext cx="1535982" cy="47846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b="1" dirty="0"/>
              <a:t>DEVELOPMENT OF PRODUCTION TECHNOLOGY</a:t>
            </a:r>
          </a:p>
        </p:txBody>
      </p:sp>
      <p:sp>
        <p:nvSpPr>
          <p:cNvPr id="17" name="Prostokąt 16">
            <a:extLst>
              <a:ext uri="{FF2B5EF4-FFF2-40B4-BE49-F238E27FC236}">
                <a16:creationId xmlns:a16="http://schemas.microsoft.com/office/drawing/2014/main" id="{41A935BC-804F-430C-A302-C02892D77AC0}"/>
              </a:ext>
            </a:extLst>
          </p:cNvPr>
          <p:cNvSpPr/>
          <p:nvPr/>
        </p:nvSpPr>
        <p:spPr>
          <a:xfrm>
            <a:off x="8511190" y="4391639"/>
            <a:ext cx="999545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REPORTING</a:t>
            </a:r>
          </a:p>
        </p:txBody>
      </p:sp>
      <p:sp>
        <p:nvSpPr>
          <p:cNvPr id="19" name="Prostokąt 18">
            <a:extLst>
              <a:ext uri="{FF2B5EF4-FFF2-40B4-BE49-F238E27FC236}">
                <a16:creationId xmlns:a16="http://schemas.microsoft.com/office/drawing/2014/main" id="{8F3AE6FC-3AEB-4933-8BDB-1ACC2FF694AF}"/>
              </a:ext>
            </a:extLst>
          </p:cNvPr>
          <p:cNvSpPr/>
          <p:nvPr/>
        </p:nvSpPr>
        <p:spPr>
          <a:xfrm>
            <a:off x="5719343" y="3853750"/>
            <a:ext cx="2156254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WAREHOUSE MANAGEMENT</a:t>
            </a:r>
          </a:p>
        </p:txBody>
      </p:sp>
      <p:sp>
        <p:nvSpPr>
          <p:cNvPr id="21" name="Prostokąt 20">
            <a:extLst>
              <a:ext uri="{FF2B5EF4-FFF2-40B4-BE49-F238E27FC236}">
                <a16:creationId xmlns:a16="http://schemas.microsoft.com/office/drawing/2014/main" id="{ACBA7E67-E1CA-4F6C-94D9-36D712504A53}"/>
              </a:ext>
            </a:extLst>
          </p:cNvPr>
          <p:cNvSpPr/>
          <p:nvPr/>
        </p:nvSpPr>
        <p:spPr>
          <a:xfrm>
            <a:off x="4671061" y="5082403"/>
            <a:ext cx="1158249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DEMAND</a:t>
            </a:r>
          </a:p>
        </p:txBody>
      </p:sp>
      <p:sp>
        <p:nvSpPr>
          <p:cNvPr id="22" name="Prostokąt 21">
            <a:extLst>
              <a:ext uri="{FF2B5EF4-FFF2-40B4-BE49-F238E27FC236}">
                <a16:creationId xmlns:a16="http://schemas.microsoft.com/office/drawing/2014/main" id="{B8F646B2-EB77-4E04-9B71-BCA4ADD6119D}"/>
              </a:ext>
            </a:extLst>
          </p:cNvPr>
          <p:cNvSpPr/>
          <p:nvPr/>
        </p:nvSpPr>
        <p:spPr>
          <a:xfrm>
            <a:off x="5726614" y="3288202"/>
            <a:ext cx="897191" cy="3857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EXTERNAL TRANSFER</a:t>
            </a:r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id="{8781EBF4-7BAA-4DB5-9E7C-E28F75F50482}"/>
              </a:ext>
            </a:extLst>
          </p:cNvPr>
          <p:cNvSpPr/>
          <p:nvPr/>
        </p:nvSpPr>
        <p:spPr>
          <a:xfrm>
            <a:off x="5712590" y="4383022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GOODS RECEIPT</a:t>
            </a: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id="{1BCA29BF-0123-400A-BEBE-F0D9A3046D61}"/>
              </a:ext>
            </a:extLst>
          </p:cNvPr>
          <p:cNvSpPr/>
          <p:nvPr/>
        </p:nvSpPr>
        <p:spPr>
          <a:xfrm>
            <a:off x="5460542" y="5824881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DELIVERY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4D5ED00C-C937-4A13-A70C-551411550FEA}"/>
              </a:ext>
            </a:extLst>
          </p:cNvPr>
          <p:cNvSpPr/>
          <p:nvPr/>
        </p:nvSpPr>
        <p:spPr>
          <a:xfrm>
            <a:off x="1948093" y="5809450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/>
              <a:t>SUPPLIER RESPONSE (PRICE OFFER)</a:t>
            </a:r>
          </a:p>
        </p:txBody>
      </p:sp>
      <p:sp>
        <p:nvSpPr>
          <p:cNvPr id="28" name="Prostokąt 27">
            <a:extLst>
              <a:ext uri="{FF2B5EF4-FFF2-40B4-BE49-F238E27FC236}">
                <a16:creationId xmlns:a16="http://schemas.microsoft.com/office/drawing/2014/main" id="{2500B091-0DD7-4ED6-A67D-D6FC42435BB0}"/>
              </a:ext>
            </a:extLst>
          </p:cNvPr>
          <p:cNvSpPr/>
          <p:nvPr/>
        </p:nvSpPr>
        <p:spPr>
          <a:xfrm>
            <a:off x="2009792" y="5082404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SUPPLIERS</a:t>
            </a:r>
          </a:p>
        </p:txBody>
      </p:sp>
      <p:sp>
        <p:nvSpPr>
          <p:cNvPr id="29" name="Prostokąt 28">
            <a:extLst>
              <a:ext uri="{FF2B5EF4-FFF2-40B4-BE49-F238E27FC236}">
                <a16:creationId xmlns:a16="http://schemas.microsoft.com/office/drawing/2014/main" id="{3AA5656D-D1C8-4608-8CF5-B4C082EAF1BA}"/>
              </a:ext>
            </a:extLst>
          </p:cNvPr>
          <p:cNvSpPr/>
          <p:nvPr/>
        </p:nvSpPr>
        <p:spPr>
          <a:xfrm>
            <a:off x="6923459" y="3300613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INTERNAL TRANSFER</a:t>
            </a:r>
          </a:p>
        </p:txBody>
      </p:sp>
      <p:sp>
        <p:nvSpPr>
          <p:cNvPr id="30" name="Prostokąt 29">
            <a:extLst>
              <a:ext uri="{FF2B5EF4-FFF2-40B4-BE49-F238E27FC236}">
                <a16:creationId xmlns:a16="http://schemas.microsoft.com/office/drawing/2014/main" id="{DB388EC1-968F-41C9-94DA-15B431199CCE}"/>
              </a:ext>
            </a:extLst>
          </p:cNvPr>
          <p:cNvSpPr/>
          <p:nvPr/>
        </p:nvSpPr>
        <p:spPr>
          <a:xfrm>
            <a:off x="3371695" y="5085183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REQUEST FOR PROPOSAL</a:t>
            </a:r>
          </a:p>
        </p:txBody>
      </p:sp>
      <p:sp>
        <p:nvSpPr>
          <p:cNvPr id="32" name="Prostokąt 31">
            <a:extLst>
              <a:ext uri="{FF2B5EF4-FFF2-40B4-BE49-F238E27FC236}">
                <a16:creationId xmlns:a16="http://schemas.microsoft.com/office/drawing/2014/main" id="{9AC260E7-F136-492C-BD01-5487740C4B88}"/>
              </a:ext>
            </a:extLst>
          </p:cNvPr>
          <p:cNvSpPr/>
          <p:nvPr/>
        </p:nvSpPr>
        <p:spPr>
          <a:xfrm>
            <a:off x="8804557" y="2603354"/>
            <a:ext cx="1524426" cy="35115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ADVANCED PLANNING</a:t>
            </a:r>
          </a:p>
        </p:txBody>
      </p:sp>
      <p:sp>
        <p:nvSpPr>
          <p:cNvPr id="33" name="Prostokąt 32">
            <a:extLst>
              <a:ext uri="{FF2B5EF4-FFF2-40B4-BE49-F238E27FC236}">
                <a16:creationId xmlns:a16="http://schemas.microsoft.com/office/drawing/2014/main" id="{8E9C574A-3B3A-49E2-B93C-76F7F5236029}"/>
              </a:ext>
            </a:extLst>
          </p:cNvPr>
          <p:cNvSpPr/>
          <p:nvPr/>
        </p:nvSpPr>
        <p:spPr>
          <a:xfrm>
            <a:off x="6912370" y="4393558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INTERNAL REVENUE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4FECDC2-DF6F-4BF2-B400-0568234CCE56}"/>
              </a:ext>
            </a:extLst>
          </p:cNvPr>
          <p:cNvCxnSpPr>
            <a:cxnSpLocks/>
            <a:stCxn id="15" idx="2"/>
            <a:endCxn id="14" idx="0"/>
          </p:cNvCxnSpPr>
          <p:nvPr/>
        </p:nvCxnSpPr>
        <p:spPr>
          <a:xfrm>
            <a:off x="1642650" y="1046735"/>
            <a:ext cx="0" cy="1126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871DCFF6-E2DE-455B-9E33-013E9B217CB9}"/>
              </a:ext>
            </a:extLst>
          </p:cNvPr>
          <p:cNvCxnSpPr>
            <a:cxnSpLocks/>
            <a:stCxn id="14" idx="2"/>
            <a:endCxn id="12" idx="0"/>
          </p:cNvCxnSpPr>
          <p:nvPr/>
        </p:nvCxnSpPr>
        <p:spPr>
          <a:xfrm>
            <a:off x="1642650" y="1524177"/>
            <a:ext cx="0" cy="131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nector: Elbow 127">
            <a:extLst>
              <a:ext uri="{FF2B5EF4-FFF2-40B4-BE49-F238E27FC236}">
                <a16:creationId xmlns:a16="http://schemas.microsoft.com/office/drawing/2014/main" id="{6E62F3C7-C396-4A6A-A669-E08E0866B1D6}"/>
              </a:ext>
            </a:extLst>
          </p:cNvPr>
          <p:cNvCxnSpPr>
            <a:cxnSpLocks/>
            <a:endCxn id="27" idx="1"/>
          </p:cNvCxnSpPr>
          <p:nvPr/>
        </p:nvCxnSpPr>
        <p:spPr>
          <a:xfrm rot="5400000">
            <a:off x="1615541" y="5612499"/>
            <a:ext cx="711915" cy="46810"/>
          </a:xfrm>
          <a:prstGeom prst="bentConnector4">
            <a:avLst>
              <a:gd name="adj1" fmla="val -3566"/>
              <a:gd name="adj2" fmla="val 58835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>
            <a:extLst>
              <a:ext uri="{FF2B5EF4-FFF2-40B4-BE49-F238E27FC236}">
                <a16:creationId xmlns:a16="http://schemas.microsoft.com/office/drawing/2014/main" id="{F0E63D51-D9D3-46C7-8339-E557BD744752}"/>
              </a:ext>
            </a:extLst>
          </p:cNvPr>
          <p:cNvCxnSpPr>
            <a:cxnSpLocks/>
            <a:stCxn id="24" idx="0"/>
          </p:cNvCxnSpPr>
          <p:nvPr/>
        </p:nvCxnSpPr>
        <p:spPr>
          <a:xfrm flipV="1">
            <a:off x="5908058" y="4817039"/>
            <a:ext cx="0" cy="1007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Connector: Elbow 153">
            <a:extLst>
              <a:ext uri="{FF2B5EF4-FFF2-40B4-BE49-F238E27FC236}">
                <a16:creationId xmlns:a16="http://schemas.microsoft.com/office/drawing/2014/main" id="{54022BB8-6177-45C7-8BEA-AE392BA431B0}"/>
              </a:ext>
            </a:extLst>
          </p:cNvPr>
          <p:cNvCxnSpPr>
            <a:cxnSpLocks/>
            <a:endCxn id="2" idx="1"/>
          </p:cNvCxnSpPr>
          <p:nvPr/>
        </p:nvCxnSpPr>
        <p:spPr>
          <a:xfrm flipV="1">
            <a:off x="7814243" y="2168180"/>
            <a:ext cx="858612" cy="455108"/>
          </a:xfrm>
          <a:prstGeom prst="bentConnector3">
            <a:avLst>
              <a:gd name="adj1" fmla="val 7738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2085C4D3-890C-4B0F-B591-FC29C2885D42}"/>
              </a:ext>
            </a:extLst>
          </p:cNvPr>
          <p:cNvCxnSpPr>
            <a:cxnSpLocks/>
          </p:cNvCxnSpPr>
          <p:nvPr/>
        </p:nvCxnSpPr>
        <p:spPr>
          <a:xfrm>
            <a:off x="7695967" y="2087571"/>
            <a:ext cx="0" cy="290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nector: Elbow 100">
            <a:extLst>
              <a:ext uri="{FF2B5EF4-FFF2-40B4-BE49-F238E27FC236}">
                <a16:creationId xmlns:a16="http://schemas.microsoft.com/office/drawing/2014/main" id="{BEAF88AD-BDE6-4CFB-BB33-154C335D588E}"/>
              </a:ext>
            </a:extLst>
          </p:cNvPr>
          <p:cNvCxnSpPr>
            <a:cxnSpLocks/>
            <a:stCxn id="17" idx="1"/>
            <a:endCxn id="33" idx="3"/>
          </p:cNvCxnSpPr>
          <p:nvPr/>
        </p:nvCxnSpPr>
        <p:spPr>
          <a:xfrm rot="10800000" flipV="1">
            <a:off x="7807402" y="4574050"/>
            <a:ext cx="703788" cy="191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rostokąt 28">
            <a:extLst>
              <a:ext uri="{FF2B5EF4-FFF2-40B4-BE49-F238E27FC236}">
                <a16:creationId xmlns:a16="http://schemas.microsoft.com/office/drawing/2014/main" id="{C95FBF2F-EB6B-4FED-9781-79DCF2E8D138}"/>
              </a:ext>
            </a:extLst>
          </p:cNvPr>
          <p:cNvSpPr/>
          <p:nvPr/>
        </p:nvSpPr>
        <p:spPr>
          <a:xfrm>
            <a:off x="2492246" y="1665629"/>
            <a:ext cx="1053974" cy="4172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SALES ORDER</a:t>
            </a:r>
          </a:p>
        </p:txBody>
      </p:sp>
      <p:cxnSp>
        <p:nvCxnSpPr>
          <p:cNvPr id="77" name="Straight Arrow Connector 50">
            <a:extLst>
              <a:ext uri="{FF2B5EF4-FFF2-40B4-BE49-F238E27FC236}">
                <a16:creationId xmlns:a16="http://schemas.microsoft.com/office/drawing/2014/main" id="{DC4D1641-C8CE-416F-905F-416C8D25A370}"/>
              </a:ext>
            </a:extLst>
          </p:cNvPr>
          <p:cNvCxnSpPr/>
          <p:nvPr/>
        </p:nvCxnSpPr>
        <p:spPr>
          <a:xfrm flipV="1">
            <a:off x="6938373" y="2064185"/>
            <a:ext cx="0" cy="3427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Prostokąt 99">
            <a:extLst>
              <a:ext uri="{FF2B5EF4-FFF2-40B4-BE49-F238E27FC236}">
                <a16:creationId xmlns:a16="http://schemas.microsoft.com/office/drawing/2014/main" id="{A359D1B1-0FCC-44BC-A4F6-76EAFD255532}"/>
              </a:ext>
            </a:extLst>
          </p:cNvPr>
          <p:cNvSpPr/>
          <p:nvPr/>
        </p:nvSpPr>
        <p:spPr>
          <a:xfrm>
            <a:off x="3381781" y="5815540"/>
            <a:ext cx="895032" cy="36154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PURCHASE REQUEST</a:t>
            </a:r>
          </a:p>
        </p:txBody>
      </p:sp>
      <p:cxnSp>
        <p:nvCxnSpPr>
          <p:cNvPr id="105" name="Straight Arrow Connector 131">
            <a:extLst>
              <a:ext uri="{FF2B5EF4-FFF2-40B4-BE49-F238E27FC236}">
                <a16:creationId xmlns:a16="http://schemas.microsoft.com/office/drawing/2014/main" id="{7016404B-4273-4BD2-ACFA-438E5B23BE3D}"/>
              </a:ext>
            </a:extLst>
          </p:cNvPr>
          <p:cNvCxnSpPr>
            <a:cxnSpLocks/>
            <a:endCxn id="24" idx="1"/>
          </p:cNvCxnSpPr>
          <p:nvPr/>
        </p:nvCxnSpPr>
        <p:spPr>
          <a:xfrm flipV="1">
            <a:off x="4254045" y="6007293"/>
            <a:ext cx="1206497" cy="53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31">
            <a:extLst>
              <a:ext uri="{FF2B5EF4-FFF2-40B4-BE49-F238E27FC236}">
                <a16:creationId xmlns:a16="http://schemas.microsoft.com/office/drawing/2014/main" id="{94188757-9CE7-4774-BC6D-584305542BB0}"/>
              </a:ext>
            </a:extLst>
          </p:cNvPr>
          <p:cNvCxnSpPr>
            <a:cxnSpLocks/>
            <a:stCxn id="27" idx="3"/>
            <a:endCxn id="100" idx="1"/>
          </p:cNvCxnSpPr>
          <p:nvPr/>
        </p:nvCxnSpPr>
        <p:spPr>
          <a:xfrm>
            <a:off x="2843125" y="5991862"/>
            <a:ext cx="538656" cy="4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Prostokąt 110">
            <a:extLst>
              <a:ext uri="{FF2B5EF4-FFF2-40B4-BE49-F238E27FC236}">
                <a16:creationId xmlns:a16="http://schemas.microsoft.com/office/drawing/2014/main" id="{6E2E11B5-3B16-4BDD-B991-E4CAADBF0138}"/>
              </a:ext>
            </a:extLst>
          </p:cNvPr>
          <p:cNvSpPr/>
          <p:nvPr/>
        </p:nvSpPr>
        <p:spPr>
          <a:xfrm>
            <a:off x="2498596" y="2288314"/>
            <a:ext cx="1053974" cy="426149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800" dirty="0"/>
              <a:t>ADVANCE PAYMENT</a:t>
            </a:r>
          </a:p>
          <a:p>
            <a:pPr algn="ctr"/>
            <a:r>
              <a:rPr lang="pl-PL" sz="800" dirty="0"/>
              <a:t>PROFORMA</a:t>
            </a:r>
          </a:p>
        </p:txBody>
      </p:sp>
      <p:sp>
        <p:nvSpPr>
          <p:cNvPr id="119" name="Prostokąt 118">
            <a:extLst>
              <a:ext uri="{FF2B5EF4-FFF2-40B4-BE49-F238E27FC236}">
                <a16:creationId xmlns:a16="http://schemas.microsoft.com/office/drawing/2014/main" id="{C7C1D1DA-4C8A-47CC-8242-C5C91D583F1B}"/>
              </a:ext>
            </a:extLst>
          </p:cNvPr>
          <p:cNvSpPr/>
          <p:nvPr/>
        </p:nvSpPr>
        <p:spPr>
          <a:xfrm>
            <a:off x="6262488" y="2119172"/>
            <a:ext cx="989227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bg2"/>
                </a:solidFill>
              </a:rPr>
              <a:t>COMMISIONS SETTLEMENT</a:t>
            </a:r>
          </a:p>
        </p:txBody>
      </p:sp>
      <p:sp>
        <p:nvSpPr>
          <p:cNvPr id="120" name="Prostokąt 119">
            <a:extLst>
              <a:ext uri="{FF2B5EF4-FFF2-40B4-BE49-F238E27FC236}">
                <a16:creationId xmlns:a16="http://schemas.microsoft.com/office/drawing/2014/main" id="{C74F2A35-EFD8-497C-8D6A-6623DCC5C603}"/>
              </a:ext>
            </a:extLst>
          </p:cNvPr>
          <p:cNvSpPr/>
          <p:nvPr/>
        </p:nvSpPr>
        <p:spPr>
          <a:xfrm>
            <a:off x="7317663" y="2125735"/>
            <a:ext cx="980521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bg2"/>
                </a:solidFill>
              </a:rPr>
              <a:t>COST SETTLEMENT</a:t>
            </a:r>
          </a:p>
        </p:txBody>
      </p:sp>
      <p:sp>
        <p:nvSpPr>
          <p:cNvPr id="121" name="Prostokąt 120">
            <a:extLst>
              <a:ext uri="{FF2B5EF4-FFF2-40B4-BE49-F238E27FC236}">
                <a16:creationId xmlns:a16="http://schemas.microsoft.com/office/drawing/2014/main" id="{3A3D8581-E911-412C-9C99-E7C49209C850}"/>
              </a:ext>
            </a:extLst>
          </p:cNvPr>
          <p:cNvSpPr/>
          <p:nvPr/>
        </p:nvSpPr>
        <p:spPr>
          <a:xfrm>
            <a:off x="2802520" y="3976045"/>
            <a:ext cx="929360" cy="84160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dirty="0"/>
              <a:t>HUMAN RESOURCES, MACHINERY PARK, TOOLS</a:t>
            </a:r>
          </a:p>
        </p:txBody>
      </p:sp>
      <p:sp>
        <p:nvSpPr>
          <p:cNvPr id="123" name="Prostokąt 122">
            <a:extLst>
              <a:ext uri="{FF2B5EF4-FFF2-40B4-BE49-F238E27FC236}">
                <a16:creationId xmlns:a16="http://schemas.microsoft.com/office/drawing/2014/main" id="{C9EF6423-81E9-4CF1-BB2F-A12991CBD979}"/>
              </a:ext>
            </a:extLst>
          </p:cNvPr>
          <p:cNvSpPr/>
          <p:nvPr/>
        </p:nvSpPr>
        <p:spPr>
          <a:xfrm>
            <a:off x="1812661" y="3990411"/>
            <a:ext cx="922024" cy="27072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b="1" dirty="0"/>
              <a:t>CALCULATIONS</a:t>
            </a:r>
          </a:p>
        </p:txBody>
      </p:sp>
      <p:sp>
        <p:nvSpPr>
          <p:cNvPr id="124" name="Prostokąt 123">
            <a:extLst>
              <a:ext uri="{FF2B5EF4-FFF2-40B4-BE49-F238E27FC236}">
                <a16:creationId xmlns:a16="http://schemas.microsoft.com/office/drawing/2014/main" id="{75F0DDB5-B721-478A-AD84-64F7DD4F9287}"/>
              </a:ext>
            </a:extLst>
          </p:cNvPr>
          <p:cNvSpPr/>
          <p:nvPr/>
        </p:nvSpPr>
        <p:spPr>
          <a:xfrm>
            <a:off x="7313915" y="1660883"/>
            <a:ext cx="984269" cy="37234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600" dirty="0">
                <a:solidFill>
                  <a:schemeClr val="bg2"/>
                </a:solidFill>
              </a:rPr>
              <a:t>PRODUCTION IN PROGRESS , PRODUCTION INVENTORY</a:t>
            </a:r>
          </a:p>
        </p:txBody>
      </p:sp>
      <p:sp>
        <p:nvSpPr>
          <p:cNvPr id="125" name="Prostokąt 124">
            <a:extLst>
              <a:ext uri="{FF2B5EF4-FFF2-40B4-BE49-F238E27FC236}">
                <a16:creationId xmlns:a16="http://schemas.microsoft.com/office/drawing/2014/main" id="{5CFDE150-920C-4371-8E2C-BF57465BA8F6}"/>
              </a:ext>
            </a:extLst>
          </p:cNvPr>
          <p:cNvSpPr/>
          <p:nvPr/>
        </p:nvSpPr>
        <p:spPr>
          <a:xfrm>
            <a:off x="9126721" y="3048926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700" dirty="0"/>
              <a:t>INDICATION OF BOTTLENECKS</a:t>
            </a:r>
          </a:p>
        </p:txBody>
      </p:sp>
      <p:sp>
        <p:nvSpPr>
          <p:cNvPr id="126" name="Prostokąt 125">
            <a:extLst>
              <a:ext uri="{FF2B5EF4-FFF2-40B4-BE49-F238E27FC236}">
                <a16:creationId xmlns:a16="http://schemas.microsoft.com/office/drawing/2014/main" id="{A782D298-23BD-4DDD-A8D6-7B89CB6B5B36}"/>
              </a:ext>
            </a:extLst>
          </p:cNvPr>
          <p:cNvSpPr/>
          <p:nvPr/>
        </p:nvSpPr>
        <p:spPr>
          <a:xfrm>
            <a:off x="9137991" y="3516488"/>
            <a:ext cx="895032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700" dirty="0"/>
              <a:t>PLANNING </a:t>
            </a:r>
          </a:p>
          <a:p>
            <a:pPr algn="ctr"/>
            <a:r>
              <a:rPr lang="pl-PL" sz="700" dirty="0" err="1"/>
              <a:t>JiT</a:t>
            </a:r>
            <a:r>
              <a:rPr lang="pl-PL" sz="700" dirty="0"/>
              <a:t> i STP </a:t>
            </a:r>
          </a:p>
        </p:txBody>
      </p:sp>
      <p:sp>
        <p:nvSpPr>
          <p:cNvPr id="130" name="Prostokąt 129">
            <a:extLst>
              <a:ext uri="{FF2B5EF4-FFF2-40B4-BE49-F238E27FC236}">
                <a16:creationId xmlns:a16="http://schemas.microsoft.com/office/drawing/2014/main" id="{E416A8AE-7F7F-40A5-BF47-93DA96D5A644}"/>
              </a:ext>
            </a:extLst>
          </p:cNvPr>
          <p:cNvSpPr/>
          <p:nvPr/>
        </p:nvSpPr>
        <p:spPr>
          <a:xfrm>
            <a:off x="5214266" y="1651607"/>
            <a:ext cx="980726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bg2"/>
                </a:solidFill>
              </a:rPr>
              <a:t>PRODUCTION PLAN</a:t>
            </a:r>
          </a:p>
        </p:txBody>
      </p:sp>
      <p:sp>
        <p:nvSpPr>
          <p:cNvPr id="134" name="Prostokąt 133">
            <a:extLst>
              <a:ext uri="{FF2B5EF4-FFF2-40B4-BE49-F238E27FC236}">
                <a16:creationId xmlns:a16="http://schemas.microsoft.com/office/drawing/2014/main" id="{A6E57697-9744-4C77-8333-E9126138A8E1}"/>
              </a:ext>
            </a:extLst>
          </p:cNvPr>
          <p:cNvSpPr/>
          <p:nvPr/>
        </p:nvSpPr>
        <p:spPr>
          <a:xfrm>
            <a:off x="6262890" y="1664556"/>
            <a:ext cx="999545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bg2"/>
                </a:solidFill>
              </a:rPr>
              <a:t>TOOLS MANAGEMENT, RENT</a:t>
            </a:r>
          </a:p>
        </p:txBody>
      </p:sp>
      <p:cxnSp>
        <p:nvCxnSpPr>
          <p:cNvPr id="90" name="Straight Arrow Connector 131">
            <a:extLst>
              <a:ext uri="{FF2B5EF4-FFF2-40B4-BE49-F238E27FC236}">
                <a16:creationId xmlns:a16="http://schemas.microsoft.com/office/drawing/2014/main" id="{BB971A99-A4CB-422F-95E4-8DAC796250B3}"/>
              </a:ext>
            </a:extLst>
          </p:cNvPr>
          <p:cNvCxnSpPr>
            <a:cxnSpLocks/>
            <a:stCxn id="12" idx="3"/>
            <a:endCxn id="63" idx="1"/>
          </p:cNvCxnSpPr>
          <p:nvPr/>
        </p:nvCxnSpPr>
        <p:spPr>
          <a:xfrm>
            <a:off x="2134952" y="1874181"/>
            <a:ext cx="357294" cy="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Prostokąt 93">
            <a:extLst>
              <a:ext uri="{FF2B5EF4-FFF2-40B4-BE49-F238E27FC236}">
                <a16:creationId xmlns:a16="http://schemas.microsoft.com/office/drawing/2014/main" id="{E450D618-16C1-42E8-A9FE-4705341A2817}"/>
              </a:ext>
            </a:extLst>
          </p:cNvPr>
          <p:cNvSpPr/>
          <p:nvPr/>
        </p:nvSpPr>
        <p:spPr>
          <a:xfrm>
            <a:off x="5111890" y="1590286"/>
            <a:ext cx="3281140" cy="1433984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122" name="Prostokąt 121">
            <a:extLst>
              <a:ext uri="{FF2B5EF4-FFF2-40B4-BE49-F238E27FC236}">
                <a16:creationId xmlns:a16="http://schemas.microsoft.com/office/drawing/2014/main" id="{54902D27-FC2D-48FC-AB17-6485143C94DA}"/>
              </a:ext>
            </a:extLst>
          </p:cNvPr>
          <p:cNvSpPr/>
          <p:nvPr/>
        </p:nvSpPr>
        <p:spPr>
          <a:xfrm>
            <a:off x="8690903" y="2421115"/>
            <a:ext cx="1698224" cy="1616911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  <a:prstDash val="dash"/>
              </a:ln>
            </a:endParaRPr>
          </a:p>
        </p:txBody>
      </p:sp>
      <p:sp>
        <p:nvSpPr>
          <p:cNvPr id="140" name="Prostokąt 139">
            <a:extLst>
              <a:ext uri="{FF2B5EF4-FFF2-40B4-BE49-F238E27FC236}">
                <a16:creationId xmlns:a16="http://schemas.microsoft.com/office/drawing/2014/main" id="{6ADBEC07-82C8-4D5F-BDAF-B9A33BE4396D}"/>
              </a:ext>
            </a:extLst>
          </p:cNvPr>
          <p:cNvSpPr/>
          <p:nvPr/>
        </p:nvSpPr>
        <p:spPr>
          <a:xfrm>
            <a:off x="5105525" y="3109709"/>
            <a:ext cx="3281140" cy="1715496"/>
          </a:xfrm>
          <a:prstGeom prst="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ln>
                <a:solidFill>
                  <a:schemeClr val="tx1"/>
                </a:solidFill>
                <a:prstDash val="dash"/>
              </a:ln>
            </a:endParaRPr>
          </a:p>
        </p:txBody>
      </p:sp>
      <p:cxnSp>
        <p:nvCxnSpPr>
          <p:cNvPr id="64" name="Łącznik prosty ze strzałką 63">
            <a:extLst>
              <a:ext uri="{FF2B5EF4-FFF2-40B4-BE49-F238E27FC236}">
                <a16:creationId xmlns:a16="http://schemas.microsoft.com/office/drawing/2014/main" id="{DFD507C9-AAB1-4D04-92F0-8AAD55A33AD0}"/>
              </a:ext>
            </a:extLst>
          </p:cNvPr>
          <p:cNvCxnSpPr>
            <a:stCxn id="29" idx="0"/>
          </p:cNvCxnSpPr>
          <p:nvPr/>
        </p:nvCxnSpPr>
        <p:spPr>
          <a:xfrm flipV="1">
            <a:off x="7370975" y="2951860"/>
            <a:ext cx="0" cy="348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Łącznik prosty ze strzałką 69">
            <a:extLst>
              <a:ext uri="{FF2B5EF4-FFF2-40B4-BE49-F238E27FC236}">
                <a16:creationId xmlns:a16="http://schemas.microsoft.com/office/drawing/2014/main" id="{68B05307-13EB-4D46-8624-90D6D2BA7E4C}"/>
              </a:ext>
            </a:extLst>
          </p:cNvPr>
          <p:cNvCxnSpPr>
            <a:cxnSpLocks/>
          </p:cNvCxnSpPr>
          <p:nvPr/>
        </p:nvCxnSpPr>
        <p:spPr>
          <a:xfrm>
            <a:off x="7814243" y="2700549"/>
            <a:ext cx="9903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: łamany 78">
            <a:extLst>
              <a:ext uri="{FF2B5EF4-FFF2-40B4-BE49-F238E27FC236}">
                <a16:creationId xmlns:a16="http://schemas.microsoft.com/office/drawing/2014/main" id="{1DDE3653-B641-4830-8689-D9FD4EE82373}"/>
              </a:ext>
            </a:extLst>
          </p:cNvPr>
          <p:cNvCxnSpPr>
            <a:stCxn id="10" idx="3"/>
          </p:cNvCxnSpPr>
          <p:nvPr/>
        </p:nvCxnSpPr>
        <p:spPr>
          <a:xfrm>
            <a:off x="7814243" y="2769449"/>
            <a:ext cx="740907" cy="160477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: łamany 82">
            <a:extLst>
              <a:ext uri="{FF2B5EF4-FFF2-40B4-BE49-F238E27FC236}">
                <a16:creationId xmlns:a16="http://schemas.microsoft.com/office/drawing/2014/main" id="{F01B735F-A1DB-476B-9ED5-2F31CE1BBFF7}"/>
              </a:ext>
            </a:extLst>
          </p:cNvPr>
          <p:cNvCxnSpPr>
            <a:cxnSpLocks/>
            <a:stCxn id="13" idx="1"/>
            <a:endCxn id="12" idx="2"/>
          </p:cNvCxnSpPr>
          <p:nvPr/>
        </p:nvCxnSpPr>
        <p:spPr>
          <a:xfrm rot="10800000">
            <a:off x="1642650" y="2092405"/>
            <a:ext cx="170010" cy="160265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Łącznik: łamany 84">
            <a:extLst>
              <a:ext uri="{FF2B5EF4-FFF2-40B4-BE49-F238E27FC236}">
                <a16:creationId xmlns:a16="http://schemas.microsoft.com/office/drawing/2014/main" id="{7025CF02-963B-4751-B74E-9BD1DD497401}"/>
              </a:ext>
            </a:extLst>
          </p:cNvPr>
          <p:cNvCxnSpPr>
            <a:cxnSpLocks/>
            <a:stCxn id="13" idx="3"/>
            <a:endCxn id="11" idx="2"/>
          </p:cNvCxnSpPr>
          <p:nvPr/>
        </p:nvCxnSpPr>
        <p:spPr>
          <a:xfrm flipV="1">
            <a:off x="3328199" y="2086911"/>
            <a:ext cx="1264419" cy="160814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Łącznik: łamany 108">
            <a:extLst>
              <a:ext uri="{FF2B5EF4-FFF2-40B4-BE49-F238E27FC236}">
                <a16:creationId xmlns:a16="http://schemas.microsoft.com/office/drawing/2014/main" id="{36449B6F-8054-4F24-8D4A-F1A617EE3CBE}"/>
              </a:ext>
            </a:extLst>
          </p:cNvPr>
          <p:cNvCxnSpPr>
            <a:cxnSpLocks/>
            <a:stCxn id="22" idx="1"/>
          </p:cNvCxnSpPr>
          <p:nvPr/>
        </p:nvCxnSpPr>
        <p:spPr>
          <a:xfrm rot="10800000">
            <a:off x="3538130" y="2049840"/>
            <a:ext cx="2188485" cy="1431244"/>
          </a:xfrm>
          <a:prstGeom prst="bentConnector3">
            <a:avLst>
              <a:gd name="adj1" fmla="val 7825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Łącznik: łamany 114">
            <a:extLst>
              <a:ext uri="{FF2B5EF4-FFF2-40B4-BE49-F238E27FC236}">
                <a16:creationId xmlns:a16="http://schemas.microsoft.com/office/drawing/2014/main" id="{8923FD95-AED7-42D5-80CE-CCAF55392073}"/>
              </a:ext>
            </a:extLst>
          </p:cNvPr>
          <p:cNvCxnSpPr>
            <a:cxnSpLocks/>
            <a:stCxn id="21" idx="0"/>
          </p:cNvCxnSpPr>
          <p:nvPr/>
        </p:nvCxnSpPr>
        <p:spPr>
          <a:xfrm rot="5400000" flipH="1" flipV="1">
            <a:off x="4958921" y="4330338"/>
            <a:ext cx="1043330" cy="460800"/>
          </a:xfrm>
          <a:prstGeom prst="bentConnector3">
            <a:avLst>
              <a:gd name="adj1" fmla="val 100081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Łącznik prosty ze strzałką 126">
            <a:extLst>
              <a:ext uri="{FF2B5EF4-FFF2-40B4-BE49-F238E27FC236}">
                <a16:creationId xmlns:a16="http://schemas.microsoft.com/office/drawing/2014/main" id="{530704D9-2748-4E25-BCBD-6EA81E4D02F9}"/>
              </a:ext>
            </a:extLst>
          </p:cNvPr>
          <p:cNvCxnSpPr>
            <a:stCxn id="21" idx="1"/>
            <a:endCxn id="30" idx="3"/>
          </p:cNvCxnSpPr>
          <p:nvPr/>
        </p:nvCxnSpPr>
        <p:spPr>
          <a:xfrm flipH="1">
            <a:off x="4266727" y="5264815"/>
            <a:ext cx="404334" cy="2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Łącznik prosty ze strzałką 136">
            <a:extLst>
              <a:ext uri="{FF2B5EF4-FFF2-40B4-BE49-F238E27FC236}">
                <a16:creationId xmlns:a16="http://schemas.microsoft.com/office/drawing/2014/main" id="{9D877961-B3EF-481E-B299-303FEE82C67E}"/>
              </a:ext>
            </a:extLst>
          </p:cNvPr>
          <p:cNvCxnSpPr>
            <a:cxnSpLocks/>
            <a:stCxn id="30" idx="1"/>
            <a:endCxn id="28" idx="3"/>
          </p:cNvCxnSpPr>
          <p:nvPr/>
        </p:nvCxnSpPr>
        <p:spPr>
          <a:xfrm flipH="1" flipV="1">
            <a:off x="2904824" y="5264816"/>
            <a:ext cx="466871" cy="2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Łącznik: łamany 155">
            <a:extLst>
              <a:ext uri="{FF2B5EF4-FFF2-40B4-BE49-F238E27FC236}">
                <a16:creationId xmlns:a16="http://schemas.microsoft.com/office/drawing/2014/main" id="{EBD5722F-ACF8-4B64-8A36-134349A71668}"/>
              </a:ext>
            </a:extLst>
          </p:cNvPr>
          <p:cNvCxnSpPr>
            <a:cxnSpLocks/>
            <a:stCxn id="11" idx="3"/>
            <a:endCxn id="10" idx="1"/>
          </p:cNvCxnSpPr>
          <p:nvPr/>
        </p:nvCxnSpPr>
        <p:spPr>
          <a:xfrm>
            <a:off x="5040134" y="1879319"/>
            <a:ext cx="840806" cy="890130"/>
          </a:xfrm>
          <a:prstGeom prst="bentConnector3">
            <a:avLst>
              <a:gd name="adj1" fmla="val 445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Łącznik prosty ze strzałką 163">
            <a:extLst>
              <a:ext uri="{FF2B5EF4-FFF2-40B4-BE49-F238E27FC236}">
                <a16:creationId xmlns:a16="http://schemas.microsoft.com/office/drawing/2014/main" id="{96C4CABC-3D6D-49FA-BA92-5C820CC86A4B}"/>
              </a:ext>
            </a:extLst>
          </p:cNvPr>
          <p:cNvCxnSpPr>
            <a:cxnSpLocks/>
            <a:stCxn id="111" idx="0"/>
          </p:cNvCxnSpPr>
          <p:nvPr/>
        </p:nvCxnSpPr>
        <p:spPr>
          <a:xfrm flipV="1">
            <a:off x="3025583" y="2082837"/>
            <a:ext cx="0" cy="2054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Łącznik prosty ze strzałką 179">
            <a:extLst>
              <a:ext uri="{FF2B5EF4-FFF2-40B4-BE49-F238E27FC236}">
                <a16:creationId xmlns:a16="http://schemas.microsoft.com/office/drawing/2014/main" id="{6046FB07-3D74-4196-BC10-A7EFD835463A}"/>
              </a:ext>
            </a:extLst>
          </p:cNvPr>
          <p:cNvCxnSpPr>
            <a:cxnSpLocks/>
            <a:stCxn id="23" idx="0"/>
          </p:cNvCxnSpPr>
          <p:nvPr/>
        </p:nvCxnSpPr>
        <p:spPr>
          <a:xfrm flipV="1">
            <a:off x="6160106" y="4206445"/>
            <a:ext cx="0" cy="1765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Łącznik prosty ze strzałką 181">
            <a:extLst>
              <a:ext uri="{FF2B5EF4-FFF2-40B4-BE49-F238E27FC236}">
                <a16:creationId xmlns:a16="http://schemas.microsoft.com/office/drawing/2014/main" id="{CF05E126-9A23-4470-921D-31FFE81BA312}"/>
              </a:ext>
            </a:extLst>
          </p:cNvPr>
          <p:cNvCxnSpPr>
            <a:cxnSpLocks/>
            <a:stCxn id="33" idx="0"/>
          </p:cNvCxnSpPr>
          <p:nvPr/>
        </p:nvCxnSpPr>
        <p:spPr>
          <a:xfrm flipV="1">
            <a:off x="7359886" y="4218573"/>
            <a:ext cx="0" cy="17498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Łącznik prosty ze strzałką 184">
            <a:extLst>
              <a:ext uri="{FF2B5EF4-FFF2-40B4-BE49-F238E27FC236}">
                <a16:creationId xmlns:a16="http://schemas.microsoft.com/office/drawing/2014/main" id="{2035CFA0-2BF4-4DBF-8174-8F4C4BDAAC14}"/>
              </a:ext>
            </a:extLst>
          </p:cNvPr>
          <p:cNvCxnSpPr>
            <a:cxnSpLocks/>
            <a:endCxn id="22" idx="2"/>
          </p:cNvCxnSpPr>
          <p:nvPr/>
        </p:nvCxnSpPr>
        <p:spPr>
          <a:xfrm flipH="1" flipV="1">
            <a:off x="6175210" y="3673966"/>
            <a:ext cx="5761" cy="17849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Łącznik prosty ze strzałką 186">
            <a:extLst>
              <a:ext uri="{FF2B5EF4-FFF2-40B4-BE49-F238E27FC236}">
                <a16:creationId xmlns:a16="http://schemas.microsoft.com/office/drawing/2014/main" id="{122809F3-C7B7-40B2-8BE5-0BFF77749D21}"/>
              </a:ext>
            </a:extLst>
          </p:cNvPr>
          <p:cNvCxnSpPr>
            <a:cxnSpLocks/>
            <a:endCxn id="29" idx="2"/>
          </p:cNvCxnSpPr>
          <p:nvPr/>
        </p:nvCxnSpPr>
        <p:spPr>
          <a:xfrm flipH="1" flipV="1">
            <a:off x="7370975" y="3665436"/>
            <a:ext cx="533" cy="20003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>
            <a:extLst>
              <a:ext uri="{FF2B5EF4-FFF2-40B4-BE49-F238E27FC236}">
                <a16:creationId xmlns:a16="http://schemas.microsoft.com/office/drawing/2014/main" id="{09F89F6C-0E1C-4021-A0B7-2835AF8A61F3}"/>
              </a:ext>
            </a:extLst>
          </p:cNvPr>
          <p:cNvSpPr/>
          <p:nvPr/>
        </p:nvSpPr>
        <p:spPr>
          <a:xfrm>
            <a:off x="5186070" y="2106056"/>
            <a:ext cx="989227" cy="3648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bg2"/>
                </a:solidFill>
              </a:rPr>
              <a:t>SERVICE OF MACHINES AND EQUPMENT</a:t>
            </a:r>
          </a:p>
        </p:txBody>
      </p:sp>
      <p:sp>
        <p:nvSpPr>
          <p:cNvPr id="82" name="Prostokąt 28">
            <a:extLst>
              <a:ext uri="{FF2B5EF4-FFF2-40B4-BE49-F238E27FC236}">
                <a16:creationId xmlns:a16="http://schemas.microsoft.com/office/drawing/2014/main" id="{00B88012-9F5F-418D-8564-094001FFF990}"/>
              </a:ext>
            </a:extLst>
          </p:cNvPr>
          <p:cNvSpPr/>
          <p:nvPr/>
        </p:nvSpPr>
        <p:spPr>
          <a:xfrm>
            <a:off x="2498596" y="1164219"/>
            <a:ext cx="1053974" cy="417208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INTERNAL ORDER (STOCK)</a:t>
            </a:r>
          </a:p>
        </p:txBody>
      </p:sp>
      <p:cxnSp>
        <p:nvCxnSpPr>
          <p:cNvPr id="98" name="Łącznik: łamany 97">
            <a:extLst>
              <a:ext uri="{FF2B5EF4-FFF2-40B4-BE49-F238E27FC236}">
                <a16:creationId xmlns:a16="http://schemas.microsoft.com/office/drawing/2014/main" id="{15046FDE-E2C4-4445-9141-7A49096B62DC}"/>
              </a:ext>
            </a:extLst>
          </p:cNvPr>
          <p:cNvCxnSpPr>
            <a:cxnSpLocks/>
            <a:stCxn id="82" idx="3"/>
            <a:endCxn id="11" idx="1"/>
          </p:cNvCxnSpPr>
          <p:nvPr/>
        </p:nvCxnSpPr>
        <p:spPr>
          <a:xfrm>
            <a:off x="3552570" y="1372823"/>
            <a:ext cx="592532" cy="50649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Łącznik prosty ze strzałką 115">
            <a:extLst>
              <a:ext uri="{FF2B5EF4-FFF2-40B4-BE49-F238E27FC236}">
                <a16:creationId xmlns:a16="http://schemas.microsoft.com/office/drawing/2014/main" id="{F20B698A-6EC3-4E82-B8D7-3D370E5C83A2}"/>
              </a:ext>
            </a:extLst>
          </p:cNvPr>
          <p:cNvCxnSpPr>
            <a:cxnSpLocks/>
          </p:cNvCxnSpPr>
          <p:nvPr/>
        </p:nvCxnSpPr>
        <p:spPr>
          <a:xfrm>
            <a:off x="3546220" y="1978029"/>
            <a:ext cx="598882" cy="50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31">
            <a:extLst>
              <a:ext uri="{FF2B5EF4-FFF2-40B4-BE49-F238E27FC236}">
                <a16:creationId xmlns:a16="http://schemas.microsoft.com/office/drawing/2014/main" id="{97D43B4A-629D-410F-BF75-F6D3C740D56D}"/>
              </a:ext>
            </a:extLst>
          </p:cNvPr>
          <p:cNvCxnSpPr>
            <a:cxnSpLocks/>
          </p:cNvCxnSpPr>
          <p:nvPr/>
        </p:nvCxnSpPr>
        <p:spPr>
          <a:xfrm flipV="1">
            <a:off x="4855424" y="2092405"/>
            <a:ext cx="0" cy="2989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Prostokąt 145">
            <a:extLst>
              <a:ext uri="{FF2B5EF4-FFF2-40B4-BE49-F238E27FC236}">
                <a16:creationId xmlns:a16="http://schemas.microsoft.com/office/drawing/2014/main" id="{FA5AF57E-A3FB-43D0-951F-5A2C2782B0D1}"/>
              </a:ext>
            </a:extLst>
          </p:cNvPr>
          <p:cNvSpPr/>
          <p:nvPr/>
        </p:nvSpPr>
        <p:spPr>
          <a:xfrm>
            <a:off x="3904984" y="3990411"/>
            <a:ext cx="897191" cy="385764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/>
              <a:t>SALES DOCUMENT</a:t>
            </a:r>
          </a:p>
        </p:txBody>
      </p:sp>
      <p:cxnSp>
        <p:nvCxnSpPr>
          <p:cNvPr id="155" name="Łącznik: łamany 154">
            <a:extLst>
              <a:ext uri="{FF2B5EF4-FFF2-40B4-BE49-F238E27FC236}">
                <a16:creationId xmlns:a16="http://schemas.microsoft.com/office/drawing/2014/main" id="{E1E3055B-E14E-4691-88EA-F8D9D0B9851C}"/>
              </a:ext>
            </a:extLst>
          </p:cNvPr>
          <p:cNvCxnSpPr>
            <a:cxnSpLocks/>
            <a:endCxn id="146" idx="3"/>
          </p:cNvCxnSpPr>
          <p:nvPr/>
        </p:nvCxnSpPr>
        <p:spPr>
          <a:xfrm rot="10800000" flipV="1">
            <a:off x="4802176" y="3604157"/>
            <a:ext cx="913727" cy="579135"/>
          </a:xfrm>
          <a:prstGeom prst="bentConnector3">
            <a:avLst>
              <a:gd name="adj1" fmla="val 7859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7">
            <a:extLst>
              <a:ext uri="{FF2B5EF4-FFF2-40B4-BE49-F238E27FC236}">
                <a16:creationId xmlns:a16="http://schemas.microsoft.com/office/drawing/2014/main" id="{AEE5EFE0-95C3-D5B4-0845-06D6E23F192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9315466" y="584669"/>
            <a:ext cx="2271823" cy="660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7485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17">
      <a:dk1>
        <a:srgbClr val="056895"/>
      </a:dk1>
      <a:lt1>
        <a:srgbClr val="FFFFFF"/>
      </a:lt1>
      <a:dk2>
        <a:srgbClr val="056895"/>
      </a:dk2>
      <a:lt2>
        <a:srgbClr val="FFFFFF"/>
      </a:lt2>
      <a:accent1>
        <a:srgbClr val="7F7F7F"/>
      </a:accent1>
      <a:accent2>
        <a:srgbClr val="FFC000"/>
      </a:accent2>
      <a:accent3>
        <a:srgbClr val="056895"/>
      </a:accent3>
      <a:accent4>
        <a:srgbClr val="056895"/>
      </a:accent4>
      <a:accent5>
        <a:srgbClr val="056895"/>
      </a:accent5>
      <a:accent6>
        <a:srgbClr val="056895"/>
      </a:accent6>
      <a:hlink>
        <a:srgbClr val="056895"/>
      </a:hlink>
      <a:folHlink>
        <a:srgbClr val="056895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10E4135B69DA4AA13FE7D70FC68432" ma:contentTypeVersion="8" ma:contentTypeDescription="Utwórz nowy dokument." ma:contentTypeScope="" ma:versionID="48b9a1d9a1bf0824742611039ded7e7b">
  <xsd:schema xmlns:xsd="http://www.w3.org/2001/XMLSchema" xmlns:xs="http://www.w3.org/2001/XMLSchema" xmlns:p="http://schemas.microsoft.com/office/2006/metadata/properties" xmlns:ns3="87b489ef-f9c1-4259-8b97-3f0fa16d09f8" xmlns:ns4="597636f9-7b30-4a3f-91ec-5c01b000a0ea" targetNamespace="http://schemas.microsoft.com/office/2006/metadata/properties" ma:root="true" ma:fieldsID="c813b7563e678fce1555c8e1d5b880f6" ns3:_="" ns4:_="">
    <xsd:import namespace="87b489ef-f9c1-4259-8b97-3f0fa16d09f8"/>
    <xsd:import namespace="597636f9-7b30-4a3f-91ec-5c01b000a0e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b489ef-f9c1-4259-8b97-3f0fa16d09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636f9-7b30-4a3f-91ec-5c01b000a0e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krót wskazówki dotyczącej udostępniani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6344A3-14B4-4F78-8D37-D489E1221D44}">
  <ds:schemaRefs>
    <ds:schemaRef ds:uri="87b489ef-f9c1-4259-8b97-3f0fa16d09f8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infopath/2007/PartnerControls"/>
    <ds:schemaRef ds:uri="597636f9-7b30-4a3f-91ec-5c01b000a0e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1915F7B-4337-4CC0-8BD4-B9A6D8FD18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017F95-677C-486D-BC34-38EE00F510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7b489ef-f9c1-4259-8b97-3f0fa16d09f8"/>
    <ds:schemaRef ds:uri="597636f9-7b30-4a3f-91ec-5c01b000a0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95</Words>
  <Application>Microsoft Office PowerPoint</Application>
  <PresentationFormat>Panoramiczny</PresentationFormat>
  <Paragraphs>39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SYSTEM FUNCTIONALITY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Gabriela Cichoń</dc:creator>
  <cp:lastModifiedBy>Weronika Sabor</cp:lastModifiedBy>
  <cp:revision>94</cp:revision>
  <cp:lastPrinted>2021-02-23T11:19:46Z</cp:lastPrinted>
  <dcterms:created xsi:type="dcterms:W3CDTF">2020-09-22T09:04:17Z</dcterms:created>
  <dcterms:modified xsi:type="dcterms:W3CDTF">2023-04-18T11:17:46Z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0x0101006110E4135B69DA4AA13FE7D70FC68432</vt:lpwstr>
  </property>
</Properties>
</file>